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  <p:sldId id="265" r:id="rId6"/>
    <p:sldId id="264" r:id="rId7"/>
    <p:sldId id="263" r:id="rId8"/>
    <p:sldId id="262" r:id="rId9"/>
    <p:sldId id="260" r:id="rId10"/>
    <p:sldId id="261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5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p=4&amp;text=%D0%BA%D0%BD%D0%B8%D0%B3%D0%B0%20%D0%B1%D0%B0%D1%81%D0%B5%D0%BD&amp;fp=4&amp;pos=140&amp;uinfo=ww-1630-wh-927-fw-1405-fh-598-pd-1&amp;rpt=simage&amp;img_url=http://my-shop.ru/_files/product/2/41/400610.jpg" TargetMode="External"/><Relationship Id="rId3" Type="http://schemas.openxmlformats.org/officeDocument/2006/relationships/hyperlink" Target="http://www.chitalnya.ru/work/786475/" TargetMode="External"/><Relationship Id="rId7" Type="http://schemas.openxmlformats.org/officeDocument/2006/relationships/hyperlink" Target="http://images.yandex.ru/yandsearch?text=%D0%BA%D0%BD%D0%B8%D0%B3%D0%B0%20%D0%B1%D1%8B%D0%BB%D0%B8%D0%BD&amp;fp=0&amp;pos=2&amp;uinfo=ww-1630-wh-927-fw-1405-fh-598-pd-1&amp;rpt=simage&amp;img_url=http://img1.labirint.ru/books/39655/big.jpg" TargetMode="External"/><Relationship Id="rId2" Type="http://schemas.openxmlformats.org/officeDocument/2006/relationships/hyperlink" Target="http://byaki.net/eto_interesno/46220-kiprenskiy-yavno-priukrasil-kogda-risoval-portret-pushkina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p=2&amp;text=%D0%BA%D0%BD%D0%B8%D0%B3%D0%B0%D1%80%D0%B0%D1%81%D1%81%D0%BA%D0%B0%D0%B7%D0%BE%D0%B2&amp;fp=2&amp;pos=86&amp;uinfo=ww-1630-wh-927-fw-1405-fh-598-pd-1&amp;rpt=simage&amp;img_url=http://pix.timeout.ru/80117.jpeg" TargetMode="External"/><Relationship Id="rId5" Type="http://schemas.openxmlformats.org/officeDocument/2006/relationships/hyperlink" Target="http://images.yandex.ru/yandsearch?text=%D0%BA%D0%BD%D0%B8%D0%B3%D0%B0%D1%81%D1%82%D0%B8%D1%85%D0%BE%D0%B2&amp;fp=0&amp;pos=21&amp;uinfo=ww-1630-wh-927-fw-1405-fh-598-pd-1&amp;rpt=simage&amp;img_url=http://i4.otzovik.com/product/2012/01/60591_m.png" TargetMode="External"/><Relationship Id="rId4" Type="http://schemas.openxmlformats.org/officeDocument/2006/relationships/hyperlink" Target="http://www.biblus.ru/Default.aspx?book=2e05k3g27o8" TargetMode="External"/><Relationship Id="rId9" Type="http://schemas.openxmlformats.org/officeDocument/2006/relationships/hyperlink" Target="http://images.yandex.ru/yandsearch?text=%D1%82%D0%B5%D0%BC%D1%8F&amp;fp=0&amp;pos=5&amp;uinfo=ww-1630-wh-927-fw-1405-fh-598-pd-1&amp;rpt=simage&amp;img_url=http://www.vasilyeva.ru/img/head_correction.pn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357166"/>
            <a:ext cx="4643470" cy="192882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chemeClr val="bg2">
                    <a:lumMod val="25000"/>
                  </a:schemeClr>
                </a:solidFill>
              </a:rPr>
              <a:t>Правила </a:t>
            </a:r>
            <a:br>
              <a:rPr lang="ru-RU" b="1" u="sng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b="1" u="sng" dirty="0" smtClean="0">
                <a:solidFill>
                  <a:schemeClr val="bg2">
                    <a:lumMod val="25000"/>
                  </a:schemeClr>
                </a:solidFill>
              </a:rPr>
              <a:t>успешной работы</a:t>
            </a:r>
            <a:br>
              <a:rPr lang="ru-RU" b="1" u="sng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b="1" u="sng" dirty="0" smtClean="0">
                <a:solidFill>
                  <a:schemeClr val="bg2">
                    <a:lumMod val="25000"/>
                  </a:schemeClr>
                </a:solidFill>
              </a:rPr>
              <a:t> на уроке</a:t>
            </a:r>
            <a:endParaRPr lang="ru-RU" b="1" u="sng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43182"/>
            <a:ext cx="8229600" cy="385765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4000" dirty="0" smtClean="0"/>
              <a:t>- «правило поднятой руки»;</a:t>
            </a:r>
          </a:p>
          <a:p>
            <a:pPr>
              <a:buNone/>
            </a:pPr>
            <a:r>
              <a:rPr lang="ru-RU" sz="4000" dirty="0" smtClean="0"/>
              <a:t> - уважение к отвечающему;</a:t>
            </a:r>
          </a:p>
          <a:p>
            <a:pPr>
              <a:buNone/>
            </a:pPr>
            <a:r>
              <a:rPr lang="ru-RU" sz="4000" dirty="0" smtClean="0"/>
              <a:t>- помощь в затруднении товарищу;</a:t>
            </a:r>
          </a:p>
          <a:p>
            <a:pPr>
              <a:buFontTx/>
              <a:buChar char="-"/>
            </a:pPr>
            <a:r>
              <a:rPr lang="ru-RU" sz="4000" dirty="0" smtClean="0"/>
              <a:t>уважение и взаимопомощь при работе в парах и группе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6" name="Picture 2" descr="C:\Users\Катя\Desktop\Новая папка (3)\T5u4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28843" y="142853"/>
            <a:ext cx="2545294" cy="25003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Подводим итоги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357298"/>
            <a:ext cx="8229600" cy="92869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</a:rPr>
              <a:t>Урок для меня был…. </a:t>
            </a:r>
            <a:endParaRPr lang="ru-RU" sz="60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 rot="609696">
            <a:off x="599658" y="4605420"/>
            <a:ext cx="3675604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познавательным</a:t>
            </a:r>
          </a:p>
        </p:txBody>
      </p:sp>
      <p:sp>
        <p:nvSpPr>
          <p:cNvPr id="5" name="Прямоугольник 4"/>
          <p:cNvSpPr/>
          <p:nvPr/>
        </p:nvSpPr>
        <p:spPr>
          <a:xfrm rot="590169">
            <a:off x="887956" y="3780106"/>
            <a:ext cx="3329822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None/>
            </a:pPr>
            <a:r>
              <a:rPr lang="ru-RU" sz="3600" b="1" dirty="0" smtClean="0"/>
              <a:t>увлекательным</a:t>
            </a:r>
          </a:p>
        </p:txBody>
      </p:sp>
      <p:sp>
        <p:nvSpPr>
          <p:cNvPr id="6" name="Прямоугольник 5"/>
          <p:cNvSpPr/>
          <p:nvPr/>
        </p:nvSpPr>
        <p:spPr>
          <a:xfrm rot="20826618">
            <a:off x="5331863" y="3727839"/>
            <a:ext cx="2111797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None/>
            </a:pPr>
            <a:r>
              <a:rPr lang="ru-RU" sz="3600" b="1" dirty="0" smtClean="0"/>
              <a:t>сложным</a:t>
            </a:r>
          </a:p>
        </p:txBody>
      </p:sp>
      <p:sp>
        <p:nvSpPr>
          <p:cNvPr id="7" name="Прямоугольник 6"/>
          <p:cNvSpPr/>
          <p:nvPr/>
        </p:nvSpPr>
        <p:spPr>
          <a:xfrm rot="524727">
            <a:off x="1462252" y="2915029"/>
            <a:ext cx="2685607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None/>
            </a:pPr>
            <a:r>
              <a:rPr lang="ru-RU" sz="3600" b="1" dirty="0" smtClean="0"/>
              <a:t>интересным</a:t>
            </a:r>
          </a:p>
        </p:txBody>
      </p:sp>
      <p:sp>
        <p:nvSpPr>
          <p:cNvPr id="8" name="Прямоугольник 7"/>
          <p:cNvSpPr/>
          <p:nvPr/>
        </p:nvSpPr>
        <p:spPr>
          <a:xfrm rot="20855926">
            <a:off x="5252456" y="4572227"/>
            <a:ext cx="2733441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None/>
            </a:pPr>
            <a:r>
              <a:rPr lang="ru-RU" sz="3600" b="1" dirty="0" smtClean="0"/>
              <a:t>непонятным</a:t>
            </a:r>
          </a:p>
        </p:txBody>
      </p:sp>
      <p:sp>
        <p:nvSpPr>
          <p:cNvPr id="9" name="Прямоугольник 8"/>
          <p:cNvSpPr/>
          <p:nvPr/>
        </p:nvSpPr>
        <p:spPr>
          <a:xfrm rot="20787202">
            <a:off x="5120130" y="2866855"/>
            <a:ext cx="1986569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None/>
            </a:pPr>
            <a:r>
              <a:rPr lang="ru-RU" sz="3600" b="1" dirty="0" smtClean="0"/>
              <a:t>трудным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Использованные электронные ресурсы.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57232"/>
            <a:ext cx="11001420" cy="5268931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1200" dirty="0" smtClean="0"/>
              <a:t>Портрет А.С. Пушкина </a:t>
            </a:r>
            <a:r>
              <a:rPr lang="en-US" sz="1200" dirty="0" smtClean="0">
                <a:hlinkClick r:id="rId2"/>
              </a:rPr>
              <a:t>http://byaki.net/eto_interesno/46220-kiprenskiy-yavno-priukrasil-kogda-risoval-portret-pushkina.html</a:t>
            </a: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Портрет И.А. Крылова </a:t>
            </a:r>
            <a:r>
              <a:rPr lang="en-US" sz="1200" dirty="0" smtClean="0"/>
              <a:t>http://images.yandex.ru/yandsearch?p=1&amp;text=%D0%BF%D0%BE%D1%80%D1%82%D1%80%D0%B5%D1%82%20%D0%9A%D1%80%D1%8B%D0%BB%D0%BE%D0%B2&amp;fp=1&amp;pos=34&amp;uinfo=ww-1630-wh-927-fw-1405-fh-598-pd-1&amp;rpt=simage&amp;img_url=http%3A%2F%2Fwww.gogol.ru%2Fusers%2Fgous4a6766ded998b%2Fimages%2Fddd%2F.thumbs%2F31f9f31fceaa4f63a01fcf131d18b83b_0_500_0.jpg</a:t>
            </a: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Иллюстрация к басне </a:t>
            </a:r>
            <a:r>
              <a:rPr lang="en-US" sz="1200" dirty="0" smtClean="0">
                <a:hlinkClick r:id="rId3"/>
              </a:rPr>
              <a:t>http://www.chitalnya.ru/work/786475/</a:t>
            </a:r>
            <a:r>
              <a:rPr lang="ru-RU" sz="1200" dirty="0" smtClean="0"/>
              <a:t> </a:t>
            </a:r>
          </a:p>
          <a:p>
            <a:pPr>
              <a:buNone/>
            </a:pPr>
            <a:r>
              <a:rPr lang="ru-RU" sz="1200" dirty="0" smtClean="0"/>
              <a:t>Иллюстрация книги сказок </a:t>
            </a:r>
            <a:r>
              <a:rPr lang="en-US" sz="1200" dirty="0" smtClean="0">
                <a:hlinkClick r:id="rId4"/>
              </a:rPr>
              <a:t>http://www.biblus.ru/Default.aspx?book=2e05k3g27o8</a:t>
            </a: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Иллюстрация книги стихов </a:t>
            </a:r>
            <a:r>
              <a:rPr lang="en-US" sz="1200" dirty="0" smtClean="0">
                <a:hlinkClick r:id="rId5"/>
              </a:rPr>
              <a:t>http://images.yandex.ru/yandsearch?text=%D0%BA%D0%BD%D0%B8%D0%B3%D0%B0%D1%81%D1%82%D0%B8%D1%85%D0%BE%D0%B2&amp;fp=0&amp;pos=21&amp;uinfo=ww-1630-wh-927-fw-1405-fh-598-pd-1&amp;rpt=simage&amp;img_url=http%3A%2F%2Fi4.otzovik.com%2Fproduct%2F2012%2F01%2F60591_m.png</a:t>
            </a: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Иллюстрация книги рассказов </a:t>
            </a:r>
            <a:r>
              <a:rPr lang="en-US" sz="1200" dirty="0" smtClean="0">
                <a:hlinkClick r:id="rId6"/>
              </a:rPr>
              <a:t>http://images.yandex.ru/yandsearch?p=2&amp;text=%D0%BA%D0%BD%D0%B8%D0%B3%D0%B0%D1%80%D0%B0%D1%81%D1%81%D0%BA%D0%B0%D0%B7%D0%BE%D0%B2&amp;fp=2&amp;pos=86&amp;uinfo=ww-1630-wh-927-fw-1405-fh-598-pd-1&amp;rpt=simage&amp;img_url=http%3A%2F%2Fpix.timeout.ru%2F80117.jpeg</a:t>
            </a: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Иллюстрация книги песен </a:t>
            </a:r>
            <a:r>
              <a:rPr lang="en-US" sz="1200" dirty="0" smtClean="0"/>
              <a:t>http://images.yandex.ru/yandsearch?text=%D0%BA%D0%BD%D0%B8%D0%B3%D0%B0%20%D0%BF%D0%B5%D1%81%D0%B5%D0%BD&amp;fp=0&amp;pos=5&amp;uinfo=ww-1630-wh-927-fw-1405-fh-598-pd-1&amp;rpt=simage&amp;img_url=http%3A%2F%2Fwww.azbookvarik.ru%2Fmedia%2Fimgs%2Fcover_favorite_songs_800.jpg</a:t>
            </a: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Иллюстрация книги былин </a:t>
            </a:r>
            <a:r>
              <a:rPr lang="en-US" sz="1200" dirty="0" smtClean="0">
                <a:hlinkClick r:id="rId7"/>
              </a:rPr>
              <a:t>http://images.yandex.ru/yandsearch?text=%D0%BA%D0%BD%D0%B8%D0%B3%D0%B0%20%D0%B1%D1%8B%D0%BB%D0%B8%D0%BD&amp;fp=0&amp;pos=2&amp;uinfo=ww-1630-wh-927-fw-1405-fh-598-pd-1&amp;rpt=simage&amp;img_url=http%3A%2F%2Fimg1.labirint.ru%2Fbooks%2F39655%2Fbig.jpg</a:t>
            </a: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Иллюстрация книги повестей </a:t>
            </a:r>
            <a:r>
              <a:rPr lang="en-US" sz="1200" dirty="0" smtClean="0"/>
              <a:t>http://images.yandex.ru/yandsearch?p=2&amp;text=%D0%BA%D0%BD%D0%B8%D0%B3%D0%B0%20%D0%BF%D0%BE%D0%B2%D0%B5%D1%81%D1%82%D0%B5%D0%B9&amp;fp=2&amp;pos=67&amp;uinfo=ww-1630-wh-927-fw-1405-fh-598-pd-1&amp;rpt=simage&amp;img_url=http%3A%2F%2Fmirknig.com%2Fuploads%2Fposts%2F2013-02%2Fthumbs%2F1359730401_turmud-haugen.-skazochnye-povesti-400.jpg</a:t>
            </a: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Иллюстрация книги басен </a:t>
            </a:r>
            <a:r>
              <a:rPr lang="en-US" sz="1200" dirty="0" smtClean="0">
                <a:hlinkClick r:id="rId8"/>
              </a:rPr>
              <a:t>http://images.yandex.ru/yandsearch?p=4&amp;text=%D0%BA%D0%BD%D0%B8%D0%B3%D0%B0%20%D0%B1%D0%B0%D1%81%D0%B5%D0%BD&amp;fp=4&amp;pos=140&amp;uinfo=ww-1630-wh-927-fw-1405-fh-598-pd-1&amp;rpt=simage&amp;img_url=http%3A%2F%2Fmy-shop.ru%2F_files%2Fproduct%2F2%2F41%2F400610.jpg</a:t>
            </a: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Иллюстрация ученики </a:t>
            </a:r>
            <a:r>
              <a:rPr lang="en-US" sz="1200" dirty="0" smtClean="0"/>
              <a:t>http://images.yandex.ru/yandsearch?p=4&amp;text=%D1%83%D1%87%D0%B5%D0%BD%D0%B8%D0%BA%20%D0%B7%D0%B0%20%D0%BF%D0%B0%D1%80%D1%82%D0%BE%D0%B9&amp;fp=4&amp;pos=132&amp;uinfo=ww-1630-wh-927-fw-1405-fh-598-pd-1&amp;rpt=simage&amp;img_url=http%3A%2F%2Fschool.xvatit.com%2Fimages%2F3%2F3c%2FT5u4.jpeg</a:t>
            </a: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Иллюстрация к слову темя </a:t>
            </a:r>
            <a:r>
              <a:rPr lang="en-US" sz="1200" dirty="0" smtClean="0">
                <a:hlinkClick r:id="rId9"/>
              </a:rPr>
              <a:t>http://images.yandex.ru/yandsearch?text=%D1%82%D0%B5%D0%BC%D1%8F&amp;fp=0&amp;pos=5&amp;uinfo=ww-1630-wh-927-fw-1405-fh-598-pd-1&amp;rpt=simage&amp;img_url=http%3A%2F%2Fwww.vasilyeva.ru%2Fimg%2Fhead_correction.png</a:t>
            </a: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428605"/>
            <a:ext cx="8429684" cy="92869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5400" b="1" u="sng" dirty="0" smtClean="0"/>
              <a:t>Великие русские писатели.</a:t>
            </a:r>
            <a:endParaRPr lang="ru-RU" sz="5400" b="1" u="sng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285860"/>
            <a:ext cx="6400800" cy="1500198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Александр Сергеевич Пушкин</a:t>
            </a:r>
            <a:endParaRPr lang="ru-RU" sz="4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2928934"/>
            <a:ext cx="328808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«Зимнее утро</a:t>
            </a:r>
            <a:r>
              <a:rPr lang="ru-RU" sz="4800" b="1" dirty="0" smtClean="0"/>
              <a:t>»</a:t>
            </a:r>
            <a:endParaRPr lang="ru-RU" sz="4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3643314"/>
            <a:ext cx="36295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«Зимний вечер» </a:t>
            </a:r>
            <a:endParaRPr lang="ru-RU" sz="3600" b="1" dirty="0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57158" y="4214818"/>
            <a:ext cx="660956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Сказка о царе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Салтане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 сыне его славном богатыре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князе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Гвидоне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о прекрасной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царевне Лебеди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C:\Users\Катя\Desktop\Новая папка (3)\1244325840_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1500174"/>
            <a:ext cx="2466062" cy="28813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409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42852"/>
            <a:ext cx="7715304" cy="57150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>Жанры литературного творчества</a:t>
            </a:r>
            <a:endParaRPr lang="ru-RU" b="1" dirty="0"/>
          </a:p>
        </p:txBody>
      </p:sp>
      <p:pic>
        <p:nvPicPr>
          <p:cNvPr id="3073" name="Picture 1" descr="C:\Users\Катя\Desktop\Новая папка (3)\10058752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85794"/>
            <a:ext cx="1841499" cy="20716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883445" y="5715016"/>
            <a:ext cx="226055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повесть</a:t>
            </a:r>
            <a:endParaRPr lang="ru-RU" sz="4800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2786058"/>
            <a:ext cx="19082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сказка</a:t>
            </a:r>
            <a:endParaRPr lang="ru-RU" sz="4800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7000892" y="2786058"/>
            <a:ext cx="172194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песня</a:t>
            </a:r>
            <a:endParaRPr lang="ru-RU" sz="4800" dirty="0" smtClean="0"/>
          </a:p>
        </p:txBody>
      </p:sp>
      <p:sp>
        <p:nvSpPr>
          <p:cNvPr id="9" name="Прямоугольник 8"/>
          <p:cNvSpPr/>
          <p:nvPr/>
        </p:nvSpPr>
        <p:spPr>
          <a:xfrm>
            <a:off x="142844" y="5715016"/>
            <a:ext cx="225574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былина</a:t>
            </a:r>
            <a:endParaRPr lang="ru-RU" sz="4800" dirty="0" smtClean="0"/>
          </a:p>
        </p:txBody>
      </p:sp>
      <p:sp>
        <p:nvSpPr>
          <p:cNvPr id="10" name="Прямоугольник 9"/>
          <p:cNvSpPr/>
          <p:nvPr/>
        </p:nvSpPr>
        <p:spPr>
          <a:xfrm>
            <a:off x="2643174" y="2786058"/>
            <a:ext cx="41276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стихотворение</a:t>
            </a:r>
            <a:endParaRPr lang="ru-RU" sz="4800" dirty="0" smtClean="0"/>
          </a:p>
        </p:txBody>
      </p:sp>
      <p:sp>
        <p:nvSpPr>
          <p:cNvPr id="11" name="Прямоугольник 10"/>
          <p:cNvSpPr/>
          <p:nvPr/>
        </p:nvSpPr>
        <p:spPr>
          <a:xfrm>
            <a:off x="4929190" y="5715016"/>
            <a:ext cx="171553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басня</a:t>
            </a:r>
            <a:endParaRPr lang="ru-RU" sz="4800" dirty="0" smtClean="0"/>
          </a:p>
        </p:txBody>
      </p:sp>
      <p:sp>
        <p:nvSpPr>
          <p:cNvPr id="12" name="Прямоугольник 11"/>
          <p:cNvSpPr/>
          <p:nvPr/>
        </p:nvSpPr>
        <p:spPr>
          <a:xfrm>
            <a:off x="2643174" y="5715016"/>
            <a:ext cx="219624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рассказ</a:t>
            </a:r>
            <a:endParaRPr lang="ru-RU" sz="4800" dirty="0" smtClean="0"/>
          </a:p>
        </p:txBody>
      </p:sp>
      <p:pic>
        <p:nvPicPr>
          <p:cNvPr id="3075" name="Picture 3" descr="C:\Users\Катя\Desktop\Новая папка (3)\bs00005644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3500438"/>
            <a:ext cx="1489262" cy="22860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6" name="Picture 4" descr="C:\Users\Катя\Desktop\Новая папка (3)\cover_250023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05312" y="3571876"/>
            <a:ext cx="1690840" cy="22860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7" name="Picture 5" descr="C:\Users\Катя\Desktop\Новая папка (3)\9785893579080-b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3500438"/>
            <a:ext cx="1714512" cy="23145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8" name="Picture 6" descr="C:\Users\Катя\Desktop\Новая папка (3)\bolshaya_kniga_rasskazov_dragunskiy_00063922_thumb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32490" y="3500438"/>
            <a:ext cx="1767522" cy="23574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9" name="Picture 7" descr="C:\Users\Катя\Desktop\Новая папка (3)\5afc8549fc742f023a98ee7125f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86182" y="857232"/>
            <a:ext cx="1785950" cy="20942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80" name="Picture 8" descr="C:\Users\Катя\Desktop\Новая папка (3)\64107_72373_12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58016" y="857232"/>
            <a:ext cx="1878012" cy="20717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7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500042"/>
            <a:ext cx="6072230" cy="91759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b="1" u="sng" dirty="0" smtClean="0"/>
              <a:t>Цели нашего урока:</a:t>
            </a:r>
            <a:endParaRPr lang="ru-RU" sz="4800" b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/>
              <a:t>Узнать что такое басня.</a:t>
            </a:r>
          </a:p>
          <a:p>
            <a:r>
              <a:rPr lang="ru-RU" sz="4400" b="1" dirty="0" smtClean="0"/>
              <a:t>Чем она отличается от других произведений.</a:t>
            </a:r>
          </a:p>
          <a:p>
            <a:r>
              <a:rPr lang="ru-RU" sz="4400" b="1" dirty="0" smtClean="0"/>
              <a:t>Познакомиться с одной из басен.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785794"/>
            <a:ext cx="6643734" cy="1714512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Басня</a:t>
            </a:r>
            <a:r>
              <a:rPr lang="ru-RU" sz="3600" dirty="0" smtClean="0"/>
              <a:t>  –  это </a:t>
            </a:r>
            <a:r>
              <a:rPr lang="ru-RU" sz="3600" b="1" dirty="0" smtClean="0"/>
              <a:t>жанр литературного творчества</a:t>
            </a:r>
            <a:r>
              <a:rPr lang="ru-RU" sz="3600" dirty="0" smtClean="0"/>
              <a:t>, короткий рассказ в стихах или прозе.</a:t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429256" y="3786190"/>
            <a:ext cx="3328982" cy="28575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- мораль – это краткое поучительное заключение басни</a:t>
            </a:r>
            <a:endParaRPr lang="ru-RU" dirty="0"/>
          </a:p>
        </p:txBody>
      </p:sp>
      <p:pic>
        <p:nvPicPr>
          <p:cNvPr id="4" name="Picture 3" descr="C:\Users\Катя\Desktop\Новая папка (3)\bs00005644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88528" y="142852"/>
            <a:ext cx="2288802" cy="27146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85720" y="3071810"/>
            <a:ext cx="40711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повествовательной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572132" y="3071810"/>
            <a:ext cx="30036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поучительной</a:t>
            </a:r>
            <a:endParaRPr lang="ru-RU" sz="36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2428868"/>
            <a:ext cx="53561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ru-RU" sz="4000" b="1" dirty="0" smtClean="0"/>
              <a:t>Состоит из двух частей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3786190"/>
            <a:ext cx="364332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- похожа на сказку;</a:t>
            </a:r>
          </a:p>
          <a:p>
            <a:r>
              <a:rPr lang="ru-RU" sz="3200" dirty="0" smtClean="0"/>
              <a:t> -главные действующие лица животные, растения, вещи.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29642" cy="1417638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Иван Андреевич Крылов</a:t>
            </a:r>
            <a:endParaRPr lang="ru-RU" sz="5400" b="1" dirty="0"/>
          </a:p>
        </p:txBody>
      </p:sp>
      <p:pic>
        <p:nvPicPr>
          <p:cNvPr id="17411" name="Picture 3" descr="C:\Users\Катя\Desktop\Новая папка (3)\3456843327730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86380" y="1357298"/>
            <a:ext cx="3504506" cy="464347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Прямоугольник 6"/>
          <p:cNvSpPr/>
          <p:nvPr/>
        </p:nvSpPr>
        <p:spPr>
          <a:xfrm>
            <a:off x="214282" y="1571612"/>
            <a:ext cx="578647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/>
              <a:t>Басня </a:t>
            </a:r>
          </a:p>
          <a:p>
            <a:pPr algn="ctr"/>
            <a:r>
              <a:rPr lang="ru-RU" sz="6000" dirty="0" smtClean="0"/>
              <a:t>«Мартышка </a:t>
            </a:r>
          </a:p>
          <a:p>
            <a:pPr algn="ctr"/>
            <a:r>
              <a:rPr lang="ru-RU" sz="6000" dirty="0" smtClean="0"/>
              <a:t>И</a:t>
            </a:r>
          </a:p>
          <a:p>
            <a:pPr algn="ctr"/>
            <a:r>
              <a:rPr lang="ru-RU" sz="6000" dirty="0" smtClean="0"/>
              <a:t> Очки»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85728"/>
            <a:ext cx="6072230" cy="85727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b="1" dirty="0" smtClean="0"/>
              <a:t>Словарная работа</a:t>
            </a:r>
            <a:endParaRPr lang="ru-RU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7786742" cy="55007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u="sng" dirty="0" smtClean="0">
                <a:solidFill>
                  <a:schemeClr val="tx2">
                    <a:lumMod val="75000"/>
                  </a:schemeClr>
                </a:solidFill>
              </a:rPr>
              <a:t>Слаба глазами стала – </a:t>
            </a:r>
          </a:p>
          <a:p>
            <a:pPr>
              <a:buNone/>
            </a:pPr>
            <a:r>
              <a:rPr lang="ru-RU" sz="3600" b="1" u="sng" dirty="0" smtClean="0"/>
              <a:t>Слыхала</a:t>
            </a:r>
            <a:r>
              <a:rPr lang="ru-RU" sz="3600" b="1" dirty="0" smtClean="0"/>
              <a:t>   -</a:t>
            </a:r>
            <a:r>
              <a:rPr lang="ru-RU" sz="3600" b="1" u="sng" dirty="0" smtClean="0"/>
              <a:t> </a:t>
            </a:r>
          </a:p>
          <a:p>
            <a:pPr>
              <a:buNone/>
            </a:pPr>
            <a:r>
              <a:rPr lang="ru-RU" sz="3600" b="1" u="sng" dirty="0" smtClean="0">
                <a:solidFill>
                  <a:schemeClr val="tx2">
                    <a:lumMod val="75000"/>
                  </a:schemeClr>
                </a:solidFill>
              </a:rPr>
              <a:t>Это зло еще не так с большой руки –</a:t>
            </a:r>
          </a:p>
          <a:p>
            <a:pPr>
              <a:buNone/>
            </a:pPr>
            <a:r>
              <a:rPr lang="ru-RU" sz="3600" b="1" u="sng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>
              <a:buNone/>
            </a:pPr>
            <a:r>
              <a:rPr lang="ru-RU" sz="3600" b="1" u="sng" dirty="0" smtClean="0"/>
              <a:t>Дюжина </a:t>
            </a:r>
            <a:r>
              <a:rPr lang="ru-RU" sz="3600" b="1" dirty="0" smtClean="0"/>
              <a:t> - </a:t>
            </a:r>
          </a:p>
          <a:p>
            <a:pPr>
              <a:buNone/>
            </a:pPr>
            <a:r>
              <a:rPr lang="ru-RU" sz="3600" b="1" u="sng" dirty="0" smtClean="0">
                <a:solidFill>
                  <a:schemeClr val="tx2">
                    <a:lumMod val="75000"/>
                  </a:schemeClr>
                </a:solidFill>
              </a:rPr>
              <a:t>Темя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   -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81303" y="1071546"/>
            <a:ext cx="45989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стала плохо видеть.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00298" y="1714488"/>
            <a:ext cx="23374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слышала.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2928934"/>
            <a:ext cx="9220274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700" b="1" dirty="0" smtClean="0">
                <a:solidFill>
                  <a:schemeClr val="tx2">
                    <a:lumMod val="75000"/>
                  </a:schemeClr>
                </a:solidFill>
              </a:rPr>
              <a:t>нестрашная, исправимая проблема.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368299" y="3714752"/>
            <a:ext cx="6775701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37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12 предметов , полдюжины – 6.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857356" y="4357694"/>
            <a:ext cx="51378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верхняя часть головы.</a:t>
            </a:r>
          </a:p>
        </p:txBody>
      </p:sp>
      <p:pic>
        <p:nvPicPr>
          <p:cNvPr id="2051" name="Picture 3" descr="C:\Users\Катя\Desktop\Новая папка (3)\head_correctio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4429132"/>
            <a:ext cx="1928794" cy="22691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4400552" cy="55546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u="sng" dirty="0" smtClean="0"/>
              <a:t>Людские враки – </a:t>
            </a:r>
          </a:p>
          <a:p>
            <a:pPr>
              <a:buNone/>
            </a:pPr>
            <a:endParaRPr lang="ru-RU" sz="3600" b="1" u="sng" dirty="0" smtClean="0"/>
          </a:p>
          <a:p>
            <a:pPr>
              <a:buNone/>
            </a:pPr>
            <a:r>
              <a:rPr lang="ru-RU" sz="3600" b="1" u="sng" dirty="0" smtClean="0">
                <a:solidFill>
                  <a:schemeClr val="tx2">
                    <a:lumMod val="75000"/>
                  </a:schemeClr>
                </a:solidFill>
              </a:rPr>
              <a:t>Проку на волос нет – </a:t>
            </a:r>
          </a:p>
          <a:p>
            <a:pPr>
              <a:buNone/>
            </a:pPr>
            <a:endParaRPr lang="ru-RU" sz="3600" b="1" u="sng" dirty="0" smtClean="0"/>
          </a:p>
          <a:p>
            <a:pPr>
              <a:buNone/>
            </a:pPr>
            <a:r>
              <a:rPr lang="ru-RU" sz="3600" b="1" u="sng" dirty="0" smtClean="0"/>
              <a:t>Досада – </a:t>
            </a:r>
          </a:p>
          <a:p>
            <a:pPr>
              <a:buNone/>
            </a:pPr>
            <a:endParaRPr lang="ru-RU" sz="3600" b="1" u="sng" dirty="0" smtClean="0"/>
          </a:p>
          <a:p>
            <a:pPr>
              <a:buNone/>
            </a:pPr>
            <a:r>
              <a:rPr lang="ru-RU" sz="3600" b="1" u="sng" dirty="0" smtClean="0">
                <a:solidFill>
                  <a:schemeClr val="tx2">
                    <a:lumMod val="75000"/>
                  </a:schemeClr>
                </a:solidFill>
              </a:rPr>
              <a:t>К худу клонит -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857752" y="2000240"/>
            <a:ext cx="38882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нет толка, пользы.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14810" y="571480"/>
            <a:ext cx="29982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ложь, вранье.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00298" y="3214686"/>
            <a:ext cx="24120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огорчение.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714744" y="4572008"/>
            <a:ext cx="489704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к плохому, неудачному</a:t>
            </a:r>
          </a:p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 концу начатого дела.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3971924" cy="5697559"/>
          </a:xfrm>
        </p:spPr>
        <p:txBody>
          <a:bodyPr/>
          <a:lstStyle/>
          <a:p>
            <a:pPr>
              <a:buNone/>
            </a:pPr>
            <a:r>
              <a:rPr lang="ru-RU" sz="3600" b="1" u="sng" dirty="0" smtClean="0"/>
              <a:t>Хватить о камень -</a:t>
            </a:r>
          </a:p>
          <a:p>
            <a:pPr>
              <a:buNone/>
            </a:pPr>
            <a:endParaRPr lang="ru-RU" sz="3600" b="1" u="sng" dirty="0" smtClean="0"/>
          </a:p>
          <a:p>
            <a:pPr>
              <a:buNone/>
            </a:pPr>
            <a:r>
              <a:rPr lang="ru-RU" sz="3600" b="1" u="sng" dirty="0" smtClean="0">
                <a:solidFill>
                  <a:schemeClr val="tx2">
                    <a:lumMod val="75000"/>
                  </a:schemeClr>
                </a:solidFill>
              </a:rPr>
              <a:t>Не знать цены -</a:t>
            </a:r>
          </a:p>
          <a:p>
            <a:pPr>
              <a:buNone/>
            </a:pPr>
            <a:endParaRPr lang="ru-RU" sz="3600" b="1" u="sng" dirty="0" smtClean="0"/>
          </a:p>
          <a:p>
            <a:pPr>
              <a:buNone/>
            </a:pPr>
            <a:r>
              <a:rPr lang="ru-RU" sz="3600" b="1" u="sng" dirty="0" smtClean="0"/>
              <a:t>Невежа -</a:t>
            </a:r>
          </a:p>
          <a:p>
            <a:pPr>
              <a:buNone/>
            </a:pPr>
            <a:endParaRPr lang="ru-RU" sz="3600" b="1" u="sng" dirty="0" smtClean="0"/>
          </a:p>
          <a:p>
            <a:pPr>
              <a:buNone/>
            </a:pPr>
            <a:r>
              <a:rPr lang="ru-RU" sz="3600" b="1" u="sng" dirty="0" smtClean="0">
                <a:solidFill>
                  <a:schemeClr val="tx2">
                    <a:lumMod val="75000"/>
                  </a:schemeClr>
                </a:solidFill>
              </a:rPr>
              <a:t>Невежда -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29124" y="428604"/>
            <a:ext cx="47084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ударить со всей силы. 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714744" y="1785926"/>
            <a:ext cx="320645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не знать  чем</a:t>
            </a:r>
          </a:p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 полезна вещь.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28860" y="3071810"/>
            <a:ext cx="499784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глупый, невоспитанный</a:t>
            </a:r>
          </a:p>
          <a:p>
            <a:r>
              <a:rPr lang="ru-RU" sz="3600" b="1" dirty="0" smtClean="0"/>
              <a:t> человек.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2714612" y="4429132"/>
            <a:ext cx="37862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необразованный человек.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376</Words>
  <PresentationFormat>Экран (4:3)</PresentationFormat>
  <Paragraphs>107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Правила  успешной работы  на уроке</vt:lpstr>
      <vt:lpstr>Великие русские писатели.</vt:lpstr>
      <vt:lpstr>Жанры литературного творчества</vt:lpstr>
      <vt:lpstr>Цели нашего урока:</vt:lpstr>
      <vt:lpstr>Басня  –  это жанр литературного творчества, короткий рассказ в стихах или прозе. </vt:lpstr>
      <vt:lpstr>Иван Андреевич Крылов</vt:lpstr>
      <vt:lpstr>Словарная работа</vt:lpstr>
      <vt:lpstr>Слайд 8</vt:lpstr>
      <vt:lpstr>Слайд 9</vt:lpstr>
      <vt:lpstr>Подводим итоги</vt:lpstr>
      <vt:lpstr>Использованные электронные ресурсы.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Катя</dc:creator>
  <cp:lastModifiedBy>Катя</cp:lastModifiedBy>
  <cp:revision>88</cp:revision>
  <dcterms:created xsi:type="dcterms:W3CDTF">2014-03-26T19:07:33Z</dcterms:created>
  <dcterms:modified xsi:type="dcterms:W3CDTF">2014-03-26T22:13:00Z</dcterms:modified>
</cp:coreProperties>
</file>